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4540C-7050-46FC-8F10-21A9D77FE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82ED50-1933-4868-B5D9-94A92468C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751CD4-9435-43EB-ADDF-C6474B63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75D96E-43F7-4DFC-AF1D-53A7FB25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46BF2D-DCE1-4900-9AB4-E09C7D26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3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A1CAC-026E-4FDD-BA1C-A7A15CE1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10E02B-973C-470B-89EE-A9D3A7B44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D9B5F5-7DF3-437F-9479-2925E7DB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CD5D0-FFC9-43F9-B183-F0B9BE01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CD00E-5BEF-4BAC-A56B-AC42F7C5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35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5F01FD-8A30-4152-B12D-C4E052335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2B034C-120A-46CC-BBB5-638FF013B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1CA6B2-21A0-4225-8B1E-A144B2AF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27D9F2-F01E-401C-BE73-954A03A3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10ED82-CE03-4BC8-83FB-4675A3D0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55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C7DEF-6191-47B2-823A-C23907DE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CD9D5-E48B-4D38-9C2B-CD0C8DC5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0E3166-791B-4F60-BDA6-9230FDEE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EE8BDC-495B-4269-9483-08381EA6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50F1B2-36B9-4FB8-82B0-348DD5D0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74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1B0AD-4CB0-4B73-B9B3-88B60D45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A1090E-B10D-4CA7-8141-72AE12A9A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2514F-3350-4FB7-9A4E-6292A235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20421A-2F56-4027-9EB0-620004B1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949084-475E-4BB4-A365-20B0464A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66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309D3-BC44-4E2F-9035-2957D4AA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FE0DB8-C8DD-48A2-93FC-D52DB6795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0AE8E6-EFC1-40DE-B088-60DE41111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E3A70-0F6F-416F-B721-0EA6627D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C404B0-84BA-4D61-BCE9-D1E0611F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2C0D86-8C86-4F94-B489-156DF72E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D9AE7-FA85-4A57-A16E-B519D7EE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8849EF-5370-45F5-8CC7-E81676E0C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9B677B-6ED5-4E00-8AD1-D044F71A9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C0D8AC-A1A2-45FF-B7A8-0F6E2BCA2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D6E00F-7AB6-4C6A-827E-F8C8CF2D2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0B1012E-4284-480D-8A23-21ACF41C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596A74-B13E-4B34-ACC2-412B4069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DEF302-FAB4-4C2A-8AF2-2718A151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85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3811F-55AC-4851-A097-7685A18D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1B299C-315D-49AD-8F8D-F3253BC0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E71281-4623-4A75-B1AF-69A32A6C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57541F-DC9C-4307-968F-11640B77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7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EDAE0F-1EEC-418F-8711-12E53849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80E4B6-A24B-4A02-A79E-37953EE7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FB663D-C03A-4C78-A117-42417D1F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62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D74B4-A231-4B33-B648-5252B73A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2C8EAB-1336-4340-9B87-AC867058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ACEA54-973C-402E-B30A-13307F813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5DA5FF-02B2-4082-81C2-580BFABF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5C3F55-0BFB-4716-A8A4-A514F9CB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EA7048-CD97-4D51-9884-F8A6AB37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70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58996-BA10-4216-B52B-F0405481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215AB7-8851-4FB1-BE60-FF353130D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2FFC57-E32A-4C8D-B933-366638806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56F161-0CCE-4172-85CF-57BAB63A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7004C-9031-447B-B68D-AED09E77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D4B7BF-46FE-4A53-9684-1009DA9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4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0EE7F3-C54C-42B8-BAEC-3FCA023B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3FCAD7-7B68-4ED5-8823-4CB4AC3E4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3D312E-2C32-4156-8469-0619997E5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7DB8-1C15-43AB-825B-35DBE132F132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238B7-C83F-440F-99AA-113B1CC13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449F2E-F399-4630-9441-37532740A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1AD1-0B76-4C17-B211-FE26E734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8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8EC313-4BA8-4811-AEF2-55C79890D0C9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8524875" algn="l"/>
              </a:tabLst>
            </a:pPr>
            <a:r>
              <a:rPr lang="fr-FR" sz="4800" b="1" dirty="0">
                <a:ln w="381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Claude Ptolémée, astronome et géographe</a:t>
            </a:r>
            <a:endParaRPr lang="fr-FR" sz="4800" b="1" cap="none" spc="0" dirty="0"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828CB9-6CCC-4014-A6FD-6216E65E5214}"/>
              </a:ext>
            </a:extLst>
          </p:cNvPr>
          <p:cNvSpPr txBox="1"/>
          <p:nvPr/>
        </p:nvSpPr>
        <p:spPr>
          <a:xfrm>
            <a:off x="4267200" y="635584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Portrait de Ptolémée, d’après </a:t>
            </a:r>
            <a:r>
              <a:rPr lang="fr-FR" sz="14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Cosmographia</a:t>
            </a:r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Claudius </a:t>
            </a:r>
            <a:r>
              <a:rPr lang="fr-FR" sz="1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Ptolemaeus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IIème s. av. J.- C. Copie du 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XVè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siècle. BnF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60D28C-060F-4C38-9DAA-5CD09C23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23"/>
            <a:ext cx="4267200" cy="599590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C287826-0BBC-4DB9-8899-108498918BE6}"/>
              </a:ext>
            </a:extLst>
          </p:cNvPr>
          <p:cNvSpPr txBox="1"/>
          <p:nvPr/>
        </p:nvSpPr>
        <p:spPr>
          <a:xfrm>
            <a:off x="4267200" y="865123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s’agit de la copie, réalisée au XVème siècle, d’un manuscrit du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traité </a:t>
            </a:r>
            <a:r>
              <a:rPr lang="fr-FR" sz="2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Cartographia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rédigé par le savant grec Ptolémée vers 150</a:t>
            </a:r>
            <a:r>
              <a:rPr lang="fr-F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 manuscrit original a été transmis en 1394 par un ambassadeur byzantin à la République de Venise, et </a:t>
            </a:r>
            <a:r>
              <a:rPr lang="fr-FR" sz="20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nombreuses </a:t>
            </a:r>
            <a:r>
              <a:rPr lang="fr-F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copies en ont été réalisées, en Italie comme en France qui, outre la reproduction des cartes, l’ont complété et présentent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riches enluminures</a:t>
            </a:r>
            <a:r>
              <a:rPr lang="fr-F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fr-F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Celles qui figurent sur cette copie permettent de comprendre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l’importance qu’a pu prendre le système de Ptolémée</a:t>
            </a:r>
            <a:r>
              <a:rPr lang="fr-F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pourquoi l’héliocentrisme a été longtemps nié.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BB47F4-BEF8-4F7B-8013-8B331E490CF5}"/>
              </a:ext>
            </a:extLst>
          </p:cNvPr>
          <p:cNvSpPr txBox="1"/>
          <p:nvPr/>
        </p:nvSpPr>
        <p:spPr>
          <a:xfrm>
            <a:off x="4267200" y="4091038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présente, en effet,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illustrations </a:t>
            </a:r>
            <a:r>
              <a:rPr lang="fr-F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représent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Ptolémée dans son rôle d’astronome</a:t>
            </a:r>
            <a:r>
              <a:rPr lang="fr-FR" sz="20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expliquant son système céleste à un savant plus jeune étudiant le globe terrestre. Image surprenante qu’il convient d’analyser.</a:t>
            </a:r>
          </a:p>
          <a:p>
            <a:pPr marL="342900" indent="-342900" algn="just">
              <a:buFontTx/>
              <a:buChar char="-"/>
            </a:pP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seconde, deux personnages renvoient, eux, au texte biblique </a:t>
            </a:r>
            <a:r>
              <a:rPr lang="fr-FR" sz="20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 s’agit d’Adam et Ève, dont la nudité est cachée, donc à leur sortie du paradis terrestre</a:t>
            </a:r>
            <a:r>
              <a:rPr lang="fr-F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723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0AA4D51-06AB-42A7-9726-049D8E014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6239" cy="69199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2960738-AD7B-4368-8AEF-FEECB0412138}"/>
              </a:ext>
            </a:extLst>
          </p:cNvPr>
          <p:cNvSpPr txBox="1"/>
          <p:nvPr/>
        </p:nvSpPr>
        <p:spPr>
          <a:xfrm>
            <a:off x="6746238" y="0"/>
            <a:ext cx="54457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 w="2857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La structure</a:t>
            </a:r>
            <a:r>
              <a:rPr lang="fr-FR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48995B9-6AB1-47BF-B90C-96C2F0E8ABCE}"/>
              </a:ext>
            </a:extLst>
          </p:cNvPr>
          <p:cNvCxnSpPr/>
          <p:nvPr/>
        </p:nvCxnSpPr>
        <p:spPr>
          <a:xfrm>
            <a:off x="233680" y="3342640"/>
            <a:ext cx="6248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65A3B1B-19AD-488C-B6E5-A28EE4A14C7B}"/>
              </a:ext>
            </a:extLst>
          </p:cNvPr>
          <p:cNvCxnSpPr>
            <a:stCxn id="8" idx="0"/>
            <a:endCxn id="8" idx="0"/>
          </p:cNvCxnSpPr>
          <p:nvPr/>
        </p:nvCxnSpPr>
        <p:spPr>
          <a:xfrm>
            <a:off x="3373120" y="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491F8F1-11F4-4500-A99C-2E93292E68F9}"/>
              </a:ext>
            </a:extLst>
          </p:cNvPr>
          <p:cNvCxnSpPr>
            <a:cxnSpLocks/>
          </p:cNvCxnSpPr>
          <p:nvPr/>
        </p:nvCxnSpPr>
        <p:spPr>
          <a:xfrm>
            <a:off x="3357880" y="193040"/>
            <a:ext cx="0" cy="6553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20A49FA-5E6F-408B-8BF8-06567A0CA1A0}"/>
              </a:ext>
            </a:extLst>
          </p:cNvPr>
          <p:cNvCxnSpPr/>
          <p:nvPr/>
        </p:nvCxnSpPr>
        <p:spPr>
          <a:xfrm flipH="1">
            <a:off x="325119" y="162560"/>
            <a:ext cx="6177280" cy="6471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DD46B06-C72E-4F8F-B489-6DFD71AF3248}"/>
              </a:ext>
            </a:extLst>
          </p:cNvPr>
          <p:cNvCxnSpPr/>
          <p:nvPr/>
        </p:nvCxnSpPr>
        <p:spPr>
          <a:xfrm>
            <a:off x="233680" y="193040"/>
            <a:ext cx="6248400" cy="655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5BC473C-97F3-43F0-8DF0-52BFF7D50E61}"/>
              </a:ext>
            </a:extLst>
          </p:cNvPr>
          <p:cNvSpPr txBox="1"/>
          <p:nvPr/>
        </p:nvSpPr>
        <p:spPr>
          <a:xfrm>
            <a:off x="6746238" y="646331"/>
            <a:ext cx="5445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L’image est rigoureusement structurée, 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séparant horizontalement la terre et le ciel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et disposant 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chacun des personnages de part et d’autre d’une ligne médiane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FE61D1C-F68B-4106-8FF9-9181707A4733}"/>
              </a:ext>
            </a:extLst>
          </p:cNvPr>
          <p:cNvSpPr txBox="1"/>
          <p:nvPr/>
        </p:nvSpPr>
        <p:spPr>
          <a:xfrm>
            <a:off x="6716485" y="1936487"/>
            <a:ext cx="54559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la même façon, 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lignes diagonales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sont intéressantes:</a:t>
            </a:r>
          </a:p>
          <a:p>
            <a:pPr marL="342900" indent="-342900" algn="just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Elles se croisent sur 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main gauche de Ptolémée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tenant 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instruments de mesure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qui ont permis ses calculs, le compas, pointé vers le ciel, et  le quadrant astronomique, en arc de cercle.</a:t>
            </a:r>
          </a:p>
          <a:p>
            <a:pPr marL="342900" indent="-342900" algn="just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Elles font ressortir 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taille importante de l’astronome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qui occupe très largement     l’espace et dont le bras droit, montrant le ciel, se trouve isolé dans le même triangle vertical que les deux animaux.</a:t>
            </a:r>
          </a:p>
          <a:p>
            <a:pPr marL="342900" indent="-342900" algn="just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 opposition, 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taille réduite du second personnage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paraît symboliser la relation entre le maître, qui s’impose, et son disciple.</a:t>
            </a:r>
          </a:p>
        </p:txBody>
      </p:sp>
    </p:spTree>
    <p:extLst>
      <p:ext uri="{BB962C8B-B14F-4D97-AF65-F5344CB8AC3E}">
        <p14:creationId xmlns:p14="http://schemas.microsoft.com/office/powerpoint/2010/main" val="35303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3AC6E10-A772-41D9-A096-8847A5D283EB}"/>
              </a:ext>
            </a:extLst>
          </p:cNvPr>
          <p:cNvSpPr txBox="1"/>
          <p:nvPr/>
        </p:nvSpPr>
        <p:spPr>
          <a:xfrm>
            <a:off x="4637313" y="0"/>
            <a:ext cx="75546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2857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La figuration : Ptolémée l’astronome</a:t>
            </a:r>
            <a:r>
              <a:rPr lang="fr-FR" sz="32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C5C2C6-1206-4965-A201-6EF4795FF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37314" cy="511655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731B67-30FC-40C8-A561-2D92EB20B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080"/>
            <a:ext cx="4637314" cy="15837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020FA6E-FF64-460E-A948-EAC600C18A19}"/>
              </a:ext>
            </a:extLst>
          </p:cNvPr>
          <p:cNvSpPr txBox="1"/>
          <p:nvPr/>
        </p:nvSpPr>
        <p:spPr>
          <a:xfrm>
            <a:off x="4637314" y="5209589"/>
            <a:ext cx="75546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étoiles et les nuages, ainsi que la couleur d’un bleu profond, représentent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l’espace nocturne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mais les deux animaux, qui font penser à un lion et à un taureau, illustrent à la fois son mystère qui a favorisé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l’imagination humaine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d’une vie céleste et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l’astrologie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longtemps confondue avec l’astronomie.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DF41CA-936D-451E-AC3B-B48B222FBBED}"/>
              </a:ext>
            </a:extLst>
          </p:cNvPr>
          <p:cNvSpPr txBox="1"/>
          <p:nvPr/>
        </p:nvSpPr>
        <p:spPr>
          <a:xfrm>
            <a:off x="4637313" y="584775"/>
            <a:ext cx="7554686" cy="237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Alors même que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Claude Ptolémée a vécu entre 100 et 168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il n’est pas vêtu, hormis pour ses sandales, comme un Grec du IIème siècle, mais rappelle 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l’image des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savants de la Renaissance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tels que les dépeint Léonard de Vinci dans </a:t>
            </a:r>
            <a:r>
              <a:rPr lang="fr-FR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L’École d’Athènes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(1511).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décalage chronologique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retrouve aussi pour le mobilier, son siège et surtout le pupitre sur lequel repose un codex, existant certes à son époque mais encore rare.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2D2DA6-1E06-485E-ADDE-F06CC6E63B76}"/>
              </a:ext>
            </a:extLst>
          </p:cNvPr>
          <p:cNvSpPr txBox="1"/>
          <p:nvPr/>
        </p:nvSpPr>
        <p:spPr>
          <a:xfrm>
            <a:off x="4637312" y="2958438"/>
            <a:ext cx="7554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figuration souligne aussi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nature même de l’astronomie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en mettant en valeur le globe terrestre qu’elle permet d’observer, et, par le geste de Ptolémée,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volonté de mieux connaître l’espace céleste grâce aux deux instruments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compas et quadrant, qui permettent de le mesurer. Le compas servait alors à mesurer la distance angulaire entre deux astres, le quadrant la hauteur de l’objet visé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2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3AC6E10-A772-41D9-A096-8847A5D283EB}"/>
              </a:ext>
            </a:extLst>
          </p:cNvPr>
          <p:cNvSpPr txBox="1"/>
          <p:nvPr/>
        </p:nvSpPr>
        <p:spPr>
          <a:xfrm>
            <a:off x="3666672" y="0"/>
            <a:ext cx="852532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2857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La figuration : l’accès à la connaissance</a:t>
            </a:r>
            <a:r>
              <a:rPr lang="fr-FR" sz="32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05804D-3059-4DB4-8FEF-9ACCA6643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40"/>
            <a:ext cx="3666672" cy="41680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17CD22-E8A1-4169-B87A-B5F38C71B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7458"/>
            <a:ext cx="3666672" cy="264000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0CF9B89-ADFA-4F1E-A3F0-2F0E64708B56}"/>
              </a:ext>
            </a:extLst>
          </p:cNvPr>
          <p:cNvSpPr txBox="1"/>
          <p:nvPr/>
        </p:nvSpPr>
        <p:spPr>
          <a:xfrm>
            <a:off x="3701142" y="631371"/>
            <a:ext cx="84908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personnage à gauche de la miniature est </a:t>
            </a:r>
            <a:r>
              <a:rPr lang="fr-FR" sz="220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vêtu d’une tunique, de chausses, avec une coiffe et des souliers à la poulaine, ce </a:t>
            </a:r>
            <a:r>
              <a:rPr lang="fr-FR" sz="22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le rapproche d’</a:t>
            </a:r>
            <a:r>
              <a:rPr lang="fr-FR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étudiant de la Renaissance </a:t>
            </a:r>
            <a:r>
              <a:rPr lang="fr-FR" sz="220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pour en faire</a:t>
            </a:r>
            <a:r>
              <a:rPr lang="fr-FR" sz="22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héritier de Ptolémée. Mais il s’intéresse, lui, non pas au monde céleste mais à </a:t>
            </a:r>
            <a:r>
              <a:rPr lang="fr-FR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géographie </a:t>
            </a:r>
            <a:r>
              <a:rPr lang="fr-FR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terre</a:t>
            </a:r>
            <a:r>
              <a:rPr lang="fr-FR" sz="22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dont</a:t>
            </a:r>
            <a:r>
              <a:rPr lang="fr-FR" sz="220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forme sphérique a déjà été posée par le savant grec. Il est en train de </a:t>
            </a:r>
            <a:r>
              <a:rPr lang="fr-FR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tracer </a:t>
            </a:r>
            <a:r>
              <a:rPr lang="fr-FR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latitudes sur le globe</a:t>
            </a:r>
            <a:r>
              <a:rPr lang="fr-FR" sz="22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 l’antiquité a aussi su définir l’équateur et les tropiques, les méridiens et les parallèles. La représentation du globe fait apparaître </a:t>
            </a:r>
            <a:r>
              <a:rPr lang="fr-FR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place prépondérante des mers et le tracé des continents</a:t>
            </a:r>
            <a:r>
              <a:rPr lang="fr-FR" sz="22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même s’il reste encore approximatif.</a:t>
            </a:r>
            <a:endParaRPr lang="fr-FR" sz="2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AFBF61-D422-400A-BB77-9B5F4028874A}"/>
              </a:ext>
            </a:extLst>
          </p:cNvPr>
          <p:cNvSpPr txBox="1"/>
          <p:nvPr/>
        </p:nvSpPr>
        <p:spPr>
          <a:xfrm>
            <a:off x="3666672" y="4115759"/>
            <a:ext cx="85253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Ainsi ce géographe au travail illustre </a:t>
            </a:r>
            <a:r>
              <a:rPr lang="fr-FR" sz="2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données </a:t>
            </a:r>
            <a:r>
              <a:rPr lang="fr-FR" sz="21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cartographie</a:t>
            </a:r>
            <a:r>
              <a:rPr lang="fr-FR" sz="2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écho au titre de l’ouvrage de Ptolémée et à cette illustration. Une question subsiste alors : </a:t>
            </a:r>
            <a:r>
              <a:rPr lang="fr-FR" sz="2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projection sur une surface plane de la superficie sphérique</a:t>
            </a:r>
            <a:r>
              <a:rPr lang="fr-FR" sz="2100" b="1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implique des distorsions… De nombreuses copies des cartes de Ptolémée ont été réalisées dès le XIVème siècle, telle cette </a:t>
            </a:r>
            <a:r>
              <a:rPr lang="fr-FR" sz="2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mappemonde en projection conique</a:t>
            </a:r>
            <a:r>
              <a:rPr lang="fr-FR" sz="2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entourée de putti qui </a:t>
            </a:r>
            <a:r>
              <a:rPr lang="fr-FR" sz="210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figurent</a:t>
            </a:r>
            <a:r>
              <a:rPr lang="fr-FR" sz="2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douze mois de l’année et </a:t>
            </a:r>
            <a:r>
              <a:rPr lang="fr-FR" sz="210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nommant l</a:t>
            </a:r>
            <a:r>
              <a:rPr lang="fr-FR" sz="2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terres connues tout en réservant la vaste part de « terra </a:t>
            </a:r>
            <a:r>
              <a:rPr lang="fr-FR" sz="2100" dirty="0" err="1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incognita</a:t>
            </a:r>
            <a:r>
              <a:rPr lang="fr-FR" sz="2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».</a:t>
            </a:r>
            <a:endParaRPr lang="fr-FR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53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07A231-E686-43CF-A948-1FBD00AC9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4829135" cy="621167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07962A-2767-4BB3-A155-9B0BF0A54157}"/>
              </a:ext>
            </a:extLst>
          </p:cNvPr>
          <p:cNvSpPr txBox="1"/>
          <p:nvPr/>
        </p:nvSpPr>
        <p:spPr>
          <a:xfrm>
            <a:off x="0" y="-21771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 w="2857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La caution religieuse apportée à Ptolémée</a:t>
            </a:r>
            <a:r>
              <a:rPr lang="fr-FR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B66324-94CF-4B33-A4E0-6A487EDE4163}"/>
              </a:ext>
            </a:extLst>
          </p:cNvPr>
          <p:cNvSpPr txBox="1"/>
          <p:nvPr/>
        </p:nvSpPr>
        <p:spPr>
          <a:xfrm>
            <a:off x="4829135" y="646331"/>
            <a:ext cx="73628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Cette illustration qui accompagne l’ouverture du chapitre consacré à la « chorographie », c’est-à-dire non plus à une géographie d’ensemble, mais à une description région par région, est bien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postérieure à Ptolémée vu les deux personnages représentés, Adam et Ève</a:t>
            </a:r>
            <a:r>
              <a:rPr lang="fr-FR" sz="20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Après qu’ils ont partagé la pomme de l’arbre de la connaissance, encore tenue en main, ils ont été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 du paradis terrestre</a:t>
            </a:r>
            <a:r>
              <a:rPr lang="fr-FR" sz="20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comme le prouvent les feuilles dont ils sont revêtus, renvoyant au texte biblique : « </a:t>
            </a:r>
            <a:r>
              <a:rPr lang="fr-FR" sz="2000" i="1" dirty="0">
                <a:solidFill>
                  <a:srgbClr val="0013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yeux de l'un et de l'autre s'ouvrirent, ils connurent qu'ils étaient nus, et ayant cousu des feuilles de figuier, ils s'en firent des ceintures.</a:t>
            </a:r>
            <a:r>
              <a:rPr lang="fr-F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(III, 7)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C54B65-0535-4D3A-86CE-71B8420F7EB1}"/>
              </a:ext>
            </a:extLst>
          </p:cNvPr>
          <p:cNvSpPr txBox="1"/>
          <p:nvPr/>
        </p:nvSpPr>
        <p:spPr>
          <a:xfrm>
            <a:off x="4829135" y="4147706"/>
            <a:ext cx="7362865" cy="271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13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dans un manuscrit du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XVème siècle </a:t>
            </a:r>
            <a:r>
              <a:rPr lang="fr-FR" sz="2000" dirty="0">
                <a:solidFill>
                  <a:srgbClr val="0013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l’image prend une autre valeur, en lien avec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position de l’Église catholique</a:t>
            </a:r>
            <a:r>
              <a:rPr lang="fr-FR" sz="2000" dirty="0">
                <a:solidFill>
                  <a:srgbClr val="0013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cette époque : elle refuse avec force l’héliocentrisme prôné par Copernic et Galilée. Plaçant la terre au centre de l’univers,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seule la théorie de Ptolémée peut correspondre, en effet, au récit biblique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création de la terre et des êtres humains. </a:t>
            </a:r>
            <a:r>
              <a:rPr lang="fr-FR" sz="2000" dirty="0">
                <a:solidFill>
                  <a:srgbClr val="0013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même qu’Adam et Ève ont été châtiés, 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religion menace tout adversaire du géocentrisme.</a:t>
            </a:r>
            <a:endParaRPr lang="fr-FR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996</Words>
  <Application>Microsoft Office PowerPoint</Application>
  <PresentationFormat>Grand écran</PresentationFormat>
  <Paragraphs>23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ghislaine cotentin</dc:creator>
  <cp:lastModifiedBy>ghislaine cotentin</cp:lastModifiedBy>
  <cp:revision>5</cp:revision>
  <dcterms:created xsi:type="dcterms:W3CDTF">2025-08-31T06:16:36Z</dcterms:created>
  <dcterms:modified xsi:type="dcterms:W3CDTF">2025-09-14T10:14:42Z</dcterms:modified>
</cp:coreProperties>
</file>