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33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77977-5292-4CD7-B8E9-589FDB7EDBC6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1A2EF-A9C5-448A-9207-7C141C31E6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29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31A2EF-A9C5-448A-9207-7C141C31E67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187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5EFDFD-1022-4B20-ABDF-4F993E2FC5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2BE17B-FE42-4579-9D28-EA083F8972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9AB83F-0B6A-48CA-9CEE-F5C340E10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B8DB9C-D543-4272-8402-90EFB653E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8746F0-BBEF-4AFD-9ED1-2D55366C1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33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D03801-FD5D-4972-A88F-28A44C8AC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573EB1F-6637-4902-BB31-658262F5F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C7A681-74F3-474D-8065-F61D90CD2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81C4CC-8DD2-4511-B9BD-2029A1F62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296EB5A-AF4F-4527-AC97-4D8B914D5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480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B57012E-259D-482D-927C-6007015BEC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3CF7BD4-258E-41AB-A73E-6695D0C41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1FDC3E-71C0-425A-881E-691C2816D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B1FBE44-227A-4E25-BDEE-C125833E2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628BB4-6CFF-497A-95DD-4853F60C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291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23DE5-EF26-40B9-AE64-06FECB06A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1256A6-9BF7-4A07-9405-9D55365E3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8B5254-D4EC-4B85-AAC7-42EFCFC11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C39440-0A70-415F-9756-5962E44B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F2B5AC9-F8EB-4014-8AC5-7C6A32F27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113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2D1457-34A0-4C54-BD51-8F66E0C08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79B05C-468E-457E-9363-A847F0922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02AD238-1A1B-4322-90F5-03F72B4D7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A392A7-A7D1-4723-8473-DAD5AE2E4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0FC278-12D1-42A2-8DDC-444AFB3CC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05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24F45-07C3-4B89-AAD7-ADC11FAD7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E00745-01DC-4B24-BB6A-6D75A479B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58EFFC5-A464-4B37-A638-9E0335ADDB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CE667C-5C69-4B7A-8495-2A199B99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F102C3-95DD-446C-9FD3-78B1E87AD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7B01460-F507-4772-ACB0-B7AC9487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30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35B167-8F8D-424D-AD21-118722EA5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42ED3C4-FF77-4C16-BB0D-970B94510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6E9A1E2-891A-4882-9ED1-0D22BBC895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A465C0F-D56F-4E52-967F-B86DD85689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0B0E331-3C66-4E42-9FAF-D3FDCDEAA6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B6FC25E-C7E3-46AA-BA6A-B7079A88D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7F46D91-EFEF-41E2-BC92-4D4E813C1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C388300-C205-4631-8FFD-B5B89E969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486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2FC703-CBCA-471A-B9DA-8A969494A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3DE88C9-C4C3-44CC-91FC-C7691C31A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9B7725E-454B-4210-A993-CCC78D87A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459650-2C98-44ED-A4EB-AEFEF6B6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12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38ED99B-CBCF-485C-95A2-24641D1ED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C338D77-1FFE-4965-AB5F-AB7904E0A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5BF3F04-8486-4167-96E0-482A2B2E7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2970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AE3DC1-323D-4FB8-9062-D640717D5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AC2B88-5B85-4BBA-B37E-37A0D83E5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47A8A70-ADF0-4C91-90B8-77979D1DF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50CFBF-25BD-4C5C-BF0B-8F183BF16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FD6030-0A11-4287-8A28-68B1BCB7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4315C1-AA04-43DE-B47E-6F7BC7A53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947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BA579C-5E54-4903-853D-8FB500013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914E003-489C-48EF-8EF1-03A6058450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7E3F493-08B8-42CA-8A53-737E7A65E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9177742-684E-4889-B6D9-28C16B348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128FC7-E531-431F-A064-1E9BFB01E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89F835-473B-42E1-BE9E-F6EF0DCDD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20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21D29E5-4906-4216-88C0-23C0DBC47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324DFF-C987-4BF3-BB10-71EB7B024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E939CC-94AC-4810-926E-FB86FB7015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46C82-2B8B-4F7D-ABDC-075BA6899944}" type="datetimeFigureOut">
              <a:rPr lang="fr-FR" smtClean="0"/>
              <a:t>14/01/2026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200EB3-03A0-4C4D-BF1F-90DC5507E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D4FFE1-974A-4EAB-A7F0-58405F2BBF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5BE56-1E9E-47C6-83E0-1C3EC869FA3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447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5FD6BC9-49C6-4621-99DF-5A36C1AD1AF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99477"/>
            <a:ext cx="4354286" cy="578232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1603389-A437-4ACD-BEC0-F719EC68224C}"/>
              </a:ext>
            </a:extLst>
          </p:cNvPr>
          <p:cNvSpPr/>
          <p:nvPr/>
        </p:nvSpPr>
        <p:spPr>
          <a:xfrm>
            <a:off x="0" y="0"/>
            <a:ext cx="12192000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André Gill, </a:t>
            </a:r>
            <a:r>
              <a:rPr lang="fr-FR" sz="3000" b="1" i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 Le POT-BOUILLE à ZOLA », </a:t>
            </a:r>
          </a:p>
          <a:p>
            <a:pPr algn="ctr"/>
            <a:r>
              <a:rPr lang="fr-FR" sz="2400" b="1" i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caricature in La nouvelle Lune, 23 avril 1882</a:t>
            </a:r>
            <a:endParaRPr lang="fr-FR" sz="2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30E64C9-3ED7-48D9-BC6B-4B8CC98BF5A7}"/>
              </a:ext>
            </a:extLst>
          </p:cNvPr>
          <p:cNvSpPr txBox="1"/>
          <p:nvPr/>
        </p:nvSpPr>
        <p:spPr>
          <a:xfrm>
            <a:off x="4368800" y="968701"/>
            <a:ext cx="7823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dirty="0">
                <a:latin typeface="Comic Sans MS" panose="030F0702030302020204" pitchFamily="66" charset="0"/>
              </a:rPr>
              <a:t>Cette caricature, mise à la Une de la revue, repose sur </a:t>
            </a:r>
            <a:r>
              <a:rPr lang="fr-FR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un contraste entre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la reproduction exacte du visage de Zola</a:t>
            </a:r>
            <a:r>
              <a:rPr lang="fr-FR" sz="2000" dirty="0">
                <a:latin typeface="Comic Sans MS" panose="030F0702030302020204" pitchFamily="66" charset="0"/>
              </a:rPr>
              <a:t>, au centre de la page, face au lecteur :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Le décor </a:t>
            </a:r>
            <a:r>
              <a:rPr lang="fr-FR" sz="2000" dirty="0">
                <a:latin typeface="Comic Sans MS" panose="030F0702030302020204" pitchFamily="66" charset="0"/>
              </a:rPr>
              <a:t>avec ses accessoires, </a:t>
            </a:r>
            <a:r>
              <a:rPr lang="fr-FR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le corps, l’habillement et la gestuelle du personnage</a:t>
            </a:r>
            <a:r>
              <a:rPr lang="fr-FR" sz="2000" dirty="0">
                <a:latin typeface="Comic Sans MS" panose="030F0702030302020204" pitchFamily="66" charset="0"/>
              </a:rPr>
              <a:t> qui relèvent, eux, de </a:t>
            </a:r>
            <a:r>
              <a:rPr lang="fr-FR" sz="2000" b="1" dirty="0">
                <a:solidFill>
                  <a:srgbClr val="C00000"/>
                </a:solidFill>
                <a:latin typeface="Comic Sans MS" panose="030F0702030302020204" pitchFamily="66" charset="0"/>
              </a:rPr>
              <a:t>la caricat</a:t>
            </a:r>
            <a:r>
              <a:rPr lang="fr-FR" sz="2000" dirty="0">
                <a:latin typeface="Comic Sans MS" panose="030F0702030302020204" pitchFamily="66" charset="0"/>
              </a:rPr>
              <a:t>ure par les dimensions prêtées notamment.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3A54CDD-FFE2-48BC-8172-86808AA2948A}"/>
              </a:ext>
            </a:extLst>
          </p:cNvPr>
          <p:cNvSpPr txBox="1"/>
          <p:nvPr/>
        </p:nvSpPr>
        <p:spPr>
          <a:xfrm flipH="1">
            <a:off x="4399280" y="3318570"/>
            <a:ext cx="779272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portrait du romancier</a:t>
            </a:r>
            <a:endParaRPr lang="fr-FR" sz="24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caricature joue sur les contrastes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342900" indent="-342900" algn="just">
              <a:buFontTx/>
              <a:buChar char="-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entre </a:t>
            </a:r>
            <a:r>
              <a:rPr lang="fr-F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mise en valeur de la tête par rapport au corps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dont les dimensions sont ridicules : gros ventre, mais courtes jambes. </a:t>
            </a:r>
          </a:p>
          <a:p>
            <a:pPr marL="342900" indent="-342900" algn="just">
              <a:buFontTx/>
              <a:buChar char="-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De même, </a:t>
            </a:r>
            <a:r>
              <a:rPr lang="fr-F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couleur rouge de son vêtement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couleur qui rappelle la révolution, s’oppose au </a:t>
            </a:r>
            <a:r>
              <a:rPr lang="fr-F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tablier blanc du cuisinier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maladroitement noué. </a:t>
            </a:r>
          </a:p>
          <a:p>
            <a:pPr marL="342900" indent="-342900" algn="just">
              <a:buFontTx/>
              <a:buChar char="-"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 dernier contraste porte sur </a:t>
            </a:r>
            <a:r>
              <a:rPr lang="fr-F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gestuelle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son bras gauche – côté du cœur – enserrant une immense plume, symbole de son  métier d’écrivain, tandis que, de son bras droit, il soulève le couvercle d’une grosse marmite, ce « pot » du titre.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4F8D49A-B5AE-4DA9-A78E-B2B0110D5052}"/>
              </a:ext>
            </a:extLst>
          </p:cNvPr>
          <p:cNvSpPr txBox="1"/>
          <p:nvPr/>
        </p:nvSpPr>
        <p:spPr>
          <a:xfrm flipH="1">
            <a:off x="4362269" y="3230064"/>
            <a:ext cx="786674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romancier en cuisine</a:t>
            </a:r>
          </a:p>
          <a:p>
            <a:pPr algn="ctr"/>
            <a:endParaRPr lang="fr-FR" sz="8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En pleine ébullition – en train de « bouillir » – </a:t>
            </a:r>
            <a:r>
              <a:rPr lang="fr-F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contenu du plat préparé n’a rien d’appétissant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: une tête rouge surmontée de cornes, celles attribuées au mari trompé, des jambes de femmes et un fessier… De ce chaudron s’échappent </a:t>
            </a:r>
            <a:r>
              <a:rPr lang="fr-FR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mouches noires, laissant imaginer la puanteur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d’autant plus que certaines gisent déjà mortes sur le sol !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3EB4C23-EC41-47C7-9B7E-EE34F198AF43}"/>
              </a:ext>
            </a:extLst>
          </p:cNvPr>
          <p:cNvSpPr txBox="1"/>
          <p:nvPr/>
        </p:nvSpPr>
        <p:spPr>
          <a:xfrm>
            <a:off x="4368800" y="5750006"/>
            <a:ext cx="7837713" cy="101566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>
                <a:solidFill>
                  <a:srgbClr val="C0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La caricature illustre ainsi le contenu du roman, la place du corps, de l’adultère et notamment des femmes,  et le reproche de « littérature putride », souvent adressé à Zola.</a:t>
            </a:r>
          </a:p>
        </p:txBody>
      </p:sp>
    </p:spTree>
    <p:extLst>
      <p:ext uri="{BB962C8B-B14F-4D97-AF65-F5344CB8AC3E}">
        <p14:creationId xmlns:p14="http://schemas.microsoft.com/office/powerpoint/2010/main" val="427362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7" grpId="0"/>
      <p:bldP spid="7" grpId="1"/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297</Words>
  <Application>Microsoft Office PowerPoint</Application>
  <PresentationFormat>Grand écran</PresentationFormat>
  <Paragraphs>15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ghislaine cotentin</dc:creator>
  <cp:lastModifiedBy>ghislaine cotentin</cp:lastModifiedBy>
  <cp:revision>2</cp:revision>
  <dcterms:created xsi:type="dcterms:W3CDTF">2026-01-14T13:43:13Z</dcterms:created>
  <dcterms:modified xsi:type="dcterms:W3CDTF">2026-01-14T15:29:59Z</dcterms:modified>
</cp:coreProperties>
</file>